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1.xml.rels" ContentType="application/vnd.openxmlformats-package.relationships+xml"/>
  <Override PartName="/customXml/_rels/item2.xml.rels" ContentType="application/vnd.openxmlformats-package.relationships+xml"/>
  <Override PartName="/customXml/_rels/item3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jpeg" ContentType="image/jpeg"/>
  <Override PartName="/ppt/media/image2.jpeg" ContentType="image/jpeg"/>
  <Override PartName="/ppt/media/image8.png" ContentType="image/png"/>
  <Override PartName="/ppt/media/image3.jpeg" ContentType="image/jpeg"/>
  <Override PartName="/ppt/media/image5.png" ContentType="image/png"/>
  <Override PartName="/ppt/media/image4.jpeg" ContentType="image/jpeg"/>
  <Override PartName="/ppt/media/image6.png" ContentType="image/png"/>
  <Override PartName="/ppt/media/image7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67F846D-E860-4EF5-87B5-0150B488012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547164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3312000" y="490680"/>
            <a:ext cx="547164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404A50E-B713-4E71-B3E9-7D90400F9DB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3312000" y="49068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116040" y="49068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0B80A48-32F2-4762-9541-55EBEBE1106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5162040" y="24012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7011720" y="24012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3312000" y="49068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5162040" y="49068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7011720" y="49068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86911E4-BC80-4FB0-9CA3-00BE0286AD4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399BCD1-71DE-43CB-AF63-7F7F4BFBCE2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3312000" y="240120"/>
            <a:ext cx="5471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54A359F-9F45-450F-8D75-A72CD4F0184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5471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24920BE-98FB-4504-B70A-017C63EB24A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E429AD3-53AC-4BAA-AB0D-08134DF6FD4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6A69CBD-F397-4763-B227-74BDC438309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8B69684-93B0-437D-9C54-2EB6B0EFFA7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3312000" y="49068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D342932-2A09-494A-9E5C-A0958344531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3312000" y="240120"/>
            <a:ext cx="5471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29B6A82-C1C3-4B8B-942E-9B5CDD31864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6116040" y="49068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691DA44-53ED-4BDC-9B5F-F20ACD7C327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3312000" y="490680"/>
            <a:ext cx="547164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12DFEFB-E252-433B-A452-13A9F4039A9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547164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312000" y="490680"/>
            <a:ext cx="547164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B5B1F5C-0E5C-4DCE-BE37-D3A307561B0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3312000" y="49068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6116040" y="49068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D30759E-B21F-4B18-AA06-AE1D5DFE8D9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5162040" y="24012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/>
          </p:nvPr>
        </p:nvSpPr>
        <p:spPr>
          <a:xfrm>
            <a:off x="7011720" y="24012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/>
          </p:nvPr>
        </p:nvSpPr>
        <p:spPr>
          <a:xfrm>
            <a:off x="3312000" y="49068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/>
          </p:nvPr>
        </p:nvSpPr>
        <p:spPr>
          <a:xfrm>
            <a:off x="5162040" y="49068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/>
          </p:nvPr>
        </p:nvSpPr>
        <p:spPr>
          <a:xfrm>
            <a:off x="7011720" y="49068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2F0824C-308A-4B55-9454-7942EA3023C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3312000" y="240120"/>
            <a:ext cx="5471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5471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5471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4E101E1-6968-46A0-884F-FB07447D7FA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3312000" y="49068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6116040" y="49068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3312000" y="490680"/>
            <a:ext cx="547164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547164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312000" y="490680"/>
            <a:ext cx="547164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3312000" y="49068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6116040" y="49068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5162040" y="24012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7011720" y="24012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/>
          </p:nvPr>
        </p:nvSpPr>
        <p:spPr>
          <a:xfrm>
            <a:off x="3312000" y="49068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/>
          </p:nvPr>
        </p:nvSpPr>
        <p:spPr>
          <a:xfrm>
            <a:off x="5162040" y="49068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/>
          </p:nvPr>
        </p:nvSpPr>
        <p:spPr>
          <a:xfrm>
            <a:off x="7011720" y="490680"/>
            <a:ext cx="176148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5C6B5D4-D7F5-47FC-A4A5-D4FC9086E0A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0B74805-0425-497B-9E0F-9B74B2963BA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962B4E1-036A-4B5C-814C-622BFD2E73C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3312000" y="49068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23EC21E-6F2B-4C86-9F81-D8A984B9097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116040" y="49068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4B57749-0757-4CB9-8E00-45FBFC01C3F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331200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116040" y="240120"/>
            <a:ext cx="267012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3312000" y="490680"/>
            <a:ext cx="5471640" cy="22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5720E12-3520-44F7-9EC9-D174448CF78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onnecteur droit 9"/>
          <p:cNvSpPr/>
          <p:nvPr/>
        </p:nvSpPr>
        <p:spPr>
          <a:xfrm>
            <a:off x="360000" y="6379200"/>
            <a:ext cx="8424000" cy="360"/>
          </a:xfrm>
          <a:prstGeom prst="line">
            <a:avLst/>
          </a:prstGeom>
          <a:ln w="10160">
            <a:solidFill>
              <a:srgbClr val="00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" name="Image 7" descr=""/>
          <p:cNvPicPr/>
          <p:nvPr/>
        </p:nvPicPr>
        <p:blipFill>
          <a:blip r:embed="rId2"/>
          <a:stretch/>
        </p:blipFill>
        <p:spPr>
          <a:xfrm>
            <a:off x="251640" y="112680"/>
            <a:ext cx="1132560" cy="82836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23976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>
              <a:lnSpc>
                <a:spcPct val="90000"/>
              </a:lnSpc>
              <a:buNone/>
            </a:pPr>
            <a:r>
              <a:rPr b="1" lang="fr-FR" sz="100" spc="-1" strike="noStrike">
                <a:solidFill>
                  <a:srgbClr val="000000">
                    <a:alpha val="0"/>
                  </a:srgbClr>
                </a:solidFill>
                <a:latin typeface="Arial"/>
              </a:rPr>
              <a:t>Titre</a:t>
            </a:r>
            <a:endParaRPr b="0" lang="fr-FR" sz="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&lt;date/heure&gt;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>
          <a:xfrm>
            <a:off x="360000" y="6378120"/>
            <a:ext cx="5903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>
              <a:lnSpc>
                <a:spcPct val="100000"/>
              </a:lnSpc>
              <a:buNone/>
              <a:defRPr b="1" lang="fr-FR" sz="75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1" lang="fr-FR" sz="750" spc="-1" strike="noStrike">
                <a:solidFill>
                  <a:srgbClr val="000000"/>
                </a:solidFill>
                <a:latin typeface="Arial"/>
              </a:rPr>
              <a:t>&lt;pied de page&gt;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6264000" y="6378120"/>
            <a:ext cx="134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EFCB84AE-A174-4BF9-835A-4BECEA997CEC}" type="slidenum">
              <a:rPr b="1" lang="fr-FR" sz="750" spc="-1" strike="noStrike">
                <a:solidFill>
                  <a:srgbClr val="000000"/>
                </a:solidFill>
                <a:latin typeface="Arial"/>
              </a:rPr>
              <a:t>&lt;numéro&gt;</a:t>
            </a:fld>
            <a:endParaRPr b="0" lang="fr-FR" sz="750" spc="-1" strike="noStrike"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360000" y="3128040"/>
            <a:ext cx="8423640" cy="276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250" spc="-1" strike="noStrike" cap="all">
                <a:solidFill>
                  <a:srgbClr val="000000"/>
                </a:solidFill>
                <a:latin typeface="Arial"/>
              </a:rPr>
              <a:t>Titre</a:t>
            </a:r>
            <a:endParaRPr b="0" lang="fr-FR" sz="325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  <a:buNone/>
              <a:tabLst>
                <a:tab algn="l" pos="0"/>
              </a:tabLst>
            </a:pPr>
            <a:r>
              <a:rPr b="0" lang="fr-FR" sz="1850" spc="-1" strike="noStrike">
                <a:solidFill>
                  <a:srgbClr val="000000"/>
                </a:solidFill>
                <a:latin typeface="Arial"/>
              </a:rPr>
              <a:t>Sous-titre</a:t>
            </a:r>
            <a:endParaRPr b="0" lang="fr-FR" sz="18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onnecteur droit 11"/>
          <p:cNvSpPr/>
          <p:nvPr/>
        </p:nvSpPr>
        <p:spPr>
          <a:xfrm>
            <a:off x="360000" y="6379200"/>
            <a:ext cx="8424000" cy="360"/>
          </a:xfrm>
          <a:prstGeom prst="line">
            <a:avLst/>
          </a:prstGeom>
          <a:ln w="10160">
            <a:solidFill>
              <a:srgbClr val="00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" name="Image 4" descr=""/>
          <p:cNvPicPr/>
          <p:nvPr/>
        </p:nvPicPr>
        <p:blipFill>
          <a:blip r:embed="rId3"/>
          <a:stretch/>
        </p:blipFill>
        <p:spPr>
          <a:xfrm>
            <a:off x="107640" y="239760"/>
            <a:ext cx="3056760" cy="223596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onnecteur droit 9"/>
          <p:cNvSpPr/>
          <p:nvPr/>
        </p:nvSpPr>
        <p:spPr>
          <a:xfrm>
            <a:off x="360000" y="6379200"/>
            <a:ext cx="8424000" cy="360"/>
          </a:xfrm>
          <a:prstGeom prst="line">
            <a:avLst/>
          </a:prstGeom>
          <a:ln w="10160">
            <a:solidFill>
              <a:srgbClr val="00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6" name="Image 7" descr=""/>
          <p:cNvPicPr/>
          <p:nvPr/>
        </p:nvPicPr>
        <p:blipFill>
          <a:blip r:embed="rId2"/>
          <a:stretch/>
        </p:blipFill>
        <p:spPr>
          <a:xfrm>
            <a:off x="251640" y="112680"/>
            <a:ext cx="1132560" cy="828360"/>
          </a:xfrm>
          <a:prstGeom prst="rect">
            <a:avLst/>
          </a:prstGeom>
          <a:ln w="0"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60000" y="1199880"/>
            <a:ext cx="8423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90000"/>
              </a:lnSpc>
              <a:buNone/>
            </a:pPr>
            <a:r>
              <a:rPr b="1" lang="fr-FR" sz="2550" spc="-1" strike="noStrike">
                <a:solidFill>
                  <a:srgbClr val="000000"/>
                </a:solidFill>
                <a:latin typeface="Arial"/>
              </a:rPr>
              <a:t>Titre</a:t>
            </a:r>
            <a:endParaRPr b="0" lang="fr-FR" sz="25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dt" idx="4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&lt;date/heure&gt;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ftr" idx="5"/>
          </p:nvPr>
        </p:nvSpPr>
        <p:spPr>
          <a:xfrm>
            <a:off x="360000" y="6378120"/>
            <a:ext cx="5903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>
              <a:lnSpc>
                <a:spcPct val="100000"/>
              </a:lnSpc>
              <a:buNone/>
              <a:defRPr b="1" lang="fr-FR" sz="75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1" lang="fr-FR" sz="750" spc="-1" strike="noStrike">
                <a:solidFill>
                  <a:srgbClr val="000000"/>
                </a:solidFill>
                <a:latin typeface="Arial"/>
              </a:rPr>
              <a:t>&lt;pied de page&gt;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sldNum" idx="6"/>
          </p:nvPr>
        </p:nvSpPr>
        <p:spPr>
          <a:xfrm>
            <a:off x="6264000" y="6378120"/>
            <a:ext cx="134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2A984F9-CB55-4A4D-808A-FD4505A1D81D}" type="slidenum">
              <a:rPr b="1" lang="fr-FR" sz="750" spc="-1" strike="noStrike">
                <a:solidFill>
                  <a:srgbClr val="000000"/>
                </a:solidFill>
                <a:latin typeface="Arial"/>
              </a:rPr>
              <a:t>&lt;numéro&gt;</a:t>
            </a:fld>
            <a:endParaRPr b="0" lang="fr-FR" sz="750" spc="-1" strike="noStrike">
              <a:latin typeface="Times New Roman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360000" y="2522520"/>
            <a:ext cx="2519640" cy="337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44000" indent="-144000">
              <a:lnSpc>
                <a:spcPct val="100000"/>
              </a:lnSpc>
              <a:spcBef>
                <a:spcPts val="400"/>
              </a:spcBef>
              <a:spcAft>
                <a:spcPts val="799"/>
              </a:spcAft>
              <a:buClr>
                <a:srgbClr val="000000"/>
              </a:buClr>
              <a:buFont typeface="Arial"/>
              <a:buAutoNum type="arabicPeriod"/>
            </a:pPr>
            <a:r>
              <a:rPr b="1" lang="fr-FR" sz="1050" spc="-1" strike="noStrike">
                <a:solidFill>
                  <a:srgbClr val="000000"/>
                </a:solidFill>
                <a:latin typeface="Arial"/>
              </a:rPr>
              <a:t>Titre de la partie</a:t>
            </a: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  <a:p>
            <a:pPr lvl="1" marL="324000" indent="-144000">
              <a:lnSpc>
                <a:spcPct val="100000"/>
              </a:lnSpc>
              <a:spcBef>
                <a:spcPts val="601"/>
              </a:spcBef>
              <a:spcAft>
                <a:spcPts val="799"/>
              </a:spcAft>
              <a:buClr>
                <a:srgbClr val="000000"/>
              </a:buClr>
              <a:buFont typeface="Arial"/>
              <a:buAutoNum type="alphaLcPeriod"/>
            </a:pPr>
            <a:r>
              <a:rPr b="0" lang="fr-FR" sz="950" spc="-1" strike="noStrike">
                <a:solidFill>
                  <a:srgbClr val="000000"/>
                </a:solidFill>
                <a:latin typeface="Arial"/>
              </a:rPr>
              <a:t>Deuxième niveau</a:t>
            </a:r>
            <a:endParaRPr b="0" lang="fr-FR" sz="9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6"/>
          <p:cNvSpPr>
            <a:spLocks noGrp="1"/>
          </p:cNvSpPr>
          <p:nvPr>
            <p:ph type="body"/>
          </p:nvPr>
        </p:nvSpPr>
        <p:spPr>
          <a:xfrm>
            <a:off x="3312000" y="2524680"/>
            <a:ext cx="2519640" cy="337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44000" indent="-144000">
              <a:lnSpc>
                <a:spcPct val="100000"/>
              </a:lnSpc>
              <a:spcBef>
                <a:spcPts val="400"/>
              </a:spcBef>
              <a:spcAft>
                <a:spcPts val="799"/>
              </a:spcAft>
              <a:buClr>
                <a:srgbClr val="000000"/>
              </a:buClr>
              <a:buFont typeface="Arial"/>
              <a:buAutoNum type="arabicPeriod"/>
            </a:pPr>
            <a:r>
              <a:rPr b="1" lang="fr-FR" sz="1050" spc="-1" strike="noStrike">
                <a:solidFill>
                  <a:srgbClr val="000000"/>
                </a:solidFill>
                <a:latin typeface="Arial"/>
              </a:rPr>
              <a:t>Titre de la partie</a:t>
            </a: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  <a:p>
            <a:pPr lvl="1" marL="324000" indent="-144000">
              <a:lnSpc>
                <a:spcPct val="100000"/>
              </a:lnSpc>
              <a:spcBef>
                <a:spcPts val="601"/>
              </a:spcBef>
              <a:spcAft>
                <a:spcPts val="799"/>
              </a:spcAft>
              <a:buClr>
                <a:srgbClr val="000000"/>
              </a:buClr>
              <a:buFont typeface="Arial"/>
              <a:buAutoNum type="alphaLcPeriod"/>
            </a:pPr>
            <a:r>
              <a:rPr b="0" lang="fr-FR" sz="950" spc="-1" strike="noStrike">
                <a:solidFill>
                  <a:srgbClr val="000000"/>
                </a:solidFill>
                <a:latin typeface="Arial"/>
              </a:rPr>
              <a:t>Deuxième niveau</a:t>
            </a:r>
            <a:endParaRPr b="0" lang="fr-FR" sz="9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7"/>
          <p:cNvSpPr>
            <a:spLocks noGrp="1"/>
          </p:cNvSpPr>
          <p:nvPr>
            <p:ph type="body"/>
          </p:nvPr>
        </p:nvSpPr>
        <p:spPr>
          <a:xfrm>
            <a:off x="6264000" y="2524680"/>
            <a:ext cx="2519640" cy="337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44000" indent="-144000">
              <a:lnSpc>
                <a:spcPct val="100000"/>
              </a:lnSpc>
              <a:spcBef>
                <a:spcPts val="400"/>
              </a:spcBef>
              <a:spcAft>
                <a:spcPts val="799"/>
              </a:spcAft>
              <a:buClr>
                <a:srgbClr val="000000"/>
              </a:buClr>
              <a:buFont typeface="Arial"/>
              <a:buAutoNum type="arabicPeriod"/>
            </a:pPr>
            <a:r>
              <a:rPr b="1" lang="fr-FR" sz="1050" spc="-1" strike="noStrike">
                <a:solidFill>
                  <a:srgbClr val="000000"/>
                </a:solidFill>
                <a:latin typeface="Arial"/>
              </a:rPr>
              <a:t>Titre de la partie</a:t>
            </a: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  <a:p>
            <a:pPr lvl="1" marL="324000" indent="-144000">
              <a:lnSpc>
                <a:spcPct val="100000"/>
              </a:lnSpc>
              <a:spcBef>
                <a:spcPts val="601"/>
              </a:spcBef>
              <a:spcAft>
                <a:spcPts val="799"/>
              </a:spcAft>
              <a:buClr>
                <a:srgbClr val="000000"/>
              </a:buClr>
              <a:buFont typeface="Arial"/>
              <a:buAutoNum type="alphaLcPeriod"/>
            </a:pPr>
            <a:r>
              <a:rPr b="0" lang="fr-FR" sz="950" spc="-1" strike="noStrike">
                <a:solidFill>
                  <a:srgbClr val="000000"/>
                </a:solidFill>
                <a:latin typeface="Arial"/>
              </a:rPr>
              <a:t>Deuxième niveau</a:t>
            </a:r>
            <a:endParaRPr b="0" lang="fr-FR" sz="95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necteur droit 9"/>
          <p:cNvSpPr/>
          <p:nvPr/>
        </p:nvSpPr>
        <p:spPr>
          <a:xfrm>
            <a:off x="360000" y="6379200"/>
            <a:ext cx="8424000" cy="360"/>
          </a:xfrm>
          <a:prstGeom prst="line">
            <a:avLst/>
          </a:prstGeom>
          <a:ln w="10160">
            <a:solidFill>
              <a:srgbClr val="00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1" name="Image 7" descr=""/>
          <p:cNvPicPr/>
          <p:nvPr/>
        </p:nvPicPr>
        <p:blipFill>
          <a:blip r:embed="rId2"/>
          <a:stretch/>
        </p:blipFill>
        <p:spPr>
          <a:xfrm>
            <a:off x="251640" y="112680"/>
            <a:ext cx="1132560" cy="828360"/>
          </a:xfrm>
          <a:prstGeom prst="rect">
            <a:avLst/>
          </a:prstGeom>
          <a:ln w="0">
            <a:noFill/>
          </a:ln>
        </p:spPr>
      </p:pic>
      <p:sp>
        <p:nvSpPr>
          <p:cNvPr id="92" name="PlaceHolder 1"/>
          <p:cNvSpPr>
            <a:spLocks noGrp="1"/>
          </p:cNvSpPr>
          <p:nvPr>
            <p:ph type="dt" idx="7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&lt;date/heure&gt;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3312000" y="240120"/>
            <a:ext cx="5471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-FR" sz="1600" spc="-1" strike="noStrike">
                <a:solidFill>
                  <a:srgbClr val="435997"/>
                </a:solidFill>
                <a:latin typeface="Marianne"/>
              </a:rPr>
              <a:t>Valider les demandes d’orientation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fr-FR" sz="7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23976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dt" idx="8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2024-2025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33" name="Espace réservé du texte 5"/>
          <p:cNvSpPr/>
          <p:nvPr/>
        </p:nvSpPr>
        <p:spPr>
          <a:xfrm>
            <a:off x="1187640" y="2853000"/>
            <a:ext cx="7253640" cy="27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250" spc="-1" strike="noStrike" cap="all">
                <a:solidFill>
                  <a:srgbClr val="435997"/>
                </a:solidFill>
                <a:latin typeface="Marianne"/>
              </a:rPr>
              <a:t>Service en ligne orientation</a:t>
            </a:r>
            <a:endParaRPr b="0" lang="fr-FR" sz="325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  <a:tabLst>
                <a:tab algn="l" pos="0"/>
              </a:tabLst>
            </a:pPr>
            <a:endParaRPr b="0" lang="fr-FR" sz="325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  <a:buNone/>
              <a:tabLst>
                <a:tab algn="l" pos="0"/>
              </a:tabLst>
            </a:pPr>
            <a:r>
              <a:rPr b="1" lang="fr-FR" sz="2800" spc="-1" strike="noStrike">
                <a:solidFill>
                  <a:srgbClr val="435997"/>
                </a:solidFill>
                <a:latin typeface="Marianne"/>
              </a:rPr>
              <a:t>Comment demander sa voie d’orientation après la 3</a:t>
            </a:r>
            <a:r>
              <a:rPr b="1" lang="fr-FR" sz="2800" spc="-1" strike="noStrike" baseline="30000">
                <a:solidFill>
                  <a:srgbClr val="435997"/>
                </a:solidFill>
                <a:latin typeface="Marianne"/>
              </a:rPr>
              <a:t>e</a:t>
            </a:r>
            <a:r>
              <a:rPr b="1" lang="fr-FR" sz="2800" spc="-1" strike="noStrike">
                <a:solidFill>
                  <a:srgbClr val="435997"/>
                </a:solidFill>
                <a:latin typeface="Marianne"/>
              </a:rPr>
              <a:t> ?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  <a:buNone/>
              <a:tabLst>
                <a:tab algn="l" pos="0"/>
              </a:tabLst>
            </a:pPr>
            <a:r>
              <a:rPr b="1" i="1" lang="fr-FR" sz="2800" spc="-1" strike="noStrike">
                <a:solidFill>
                  <a:srgbClr val="435997"/>
                </a:solidFill>
                <a:latin typeface="Marianne"/>
              </a:rPr>
              <a:t>Dialogue avec le conseil de classe</a:t>
            </a:r>
            <a:endParaRPr b="0" lang="fr-FR" sz="2800" spc="-1" strike="noStrike">
              <a:latin typeface="Arial"/>
            </a:endParaRPr>
          </a:p>
          <a:p>
            <a:pPr marL="180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180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endParaRPr b="0" lang="fr-FR" sz="10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dt" idx="17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2023-2024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65" name="Rectangle 6"/>
          <p:cNvSpPr/>
          <p:nvPr/>
        </p:nvSpPr>
        <p:spPr>
          <a:xfrm>
            <a:off x="5436000" y="142920"/>
            <a:ext cx="4571640" cy="63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Demander sa voie d’orientation après la 3</a:t>
            </a:r>
            <a:r>
              <a:rPr b="1" lang="fr-FR" sz="1200" spc="-1" strike="noStrike" baseline="30000">
                <a:solidFill>
                  <a:srgbClr val="435997"/>
                </a:solidFill>
                <a:latin typeface="Marianne"/>
              </a:rPr>
              <a:t>e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</p:txBody>
      </p:sp>
      <p:sp>
        <p:nvSpPr>
          <p:cNvPr id="166" name="Titre 8"/>
          <p:cNvSpPr/>
          <p:nvPr/>
        </p:nvSpPr>
        <p:spPr>
          <a:xfrm>
            <a:off x="532800" y="5479200"/>
            <a:ext cx="8215560" cy="64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La démarche pour choisir son orientation est présentée avec des conseils pour s’informer sur les établissements et les formations envisagées après la 3</a:t>
            </a:r>
            <a:r>
              <a:rPr b="1" lang="fr-FR" sz="14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.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167" name="Image 2" descr=""/>
          <p:cNvPicPr/>
          <p:nvPr/>
        </p:nvPicPr>
        <p:blipFill>
          <a:blip r:embed="rId1"/>
          <a:stretch/>
        </p:blipFill>
        <p:spPr>
          <a:xfrm>
            <a:off x="1492920" y="849960"/>
            <a:ext cx="6120720" cy="4632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dt" idx="18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2023-2024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69" name="Rectangle 6"/>
          <p:cNvSpPr/>
          <p:nvPr/>
        </p:nvSpPr>
        <p:spPr>
          <a:xfrm>
            <a:off x="5328000" y="241200"/>
            <a:ext cx="4571640" cy="63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Demander sa voie d’orientation après la 3</a:t>
            </a:r>
            <a:r>
              <a:rPr b="1" lang="fr-FR" sz="1200" spc="-1" strike="noStrike" baseline="30000">
                <a:solidFill>
                  <a:srgbClr val="435997"/>
                </a:solidFill>
                <a:latin typeface="Marianne"/>
              </a:rPr>
              <a:t>e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</p:txBody>
      </p:sp>
      <p:pic>
        <p:nvPicPr>
          <p:cNvPr id="170" name="Image 2" descr=""/>
          <p:cNvPicPr/>
          <p:nvPr/>
        </p:nvPicPr>
        <p:blipFill>
          <a:blip r:embed="rId1"/>
          <a:stretch/>
        </p:blipFill>
        <p:spPr>
          <a:xfrm>
            <a:off x="1187640" y="887400"/>
            <a:ext cx="7218000" cy="5394960"/>
          </a:xfrm>
          <a:prstGeom prst="rect">
            <a:avLst/>
          </a:prstGeom>
          <a:ln w="0">
            <a:noFill/>
          </a:ln>
        </p:spPr>
      </p:pic>
      <p:sp>
        <p:nvSpPr>
          <p:cNvPr id="171" name="Titre 8"/>
          <p:cNvSpPr/>
          <p:nvPr/>
        </p:nvSpPr>
        <p:spPr>
          <a:xfrm>
            <a:off x="323640" y="3081240"/>
            <a:ext cx="2664000" cy="1007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 bouton + Ajouter un choix ouvre une pop-up qui permet la sélection d’une voie d’orientation.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dt" idx="19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2023-2024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73" name="Rectangle 6"/>
          <p:cNvSpPr/>
          <p:nvPr/>
        </p:nvSpPr>
        <p:spPr>
          <a:xfrm>
            <a:off x="5508000" y="188640"/>
            <a:ext cx="4571640" cy="63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Demander sa voie d’orientation après la 3</a:t>
            </a:r>
            <a:r>
              <a:rPr b="1" lang="fr-FR" sz="1200" spc="-1" strike="noStrike" baseline="30000">
                <a:solidFill>
                  <a:srgbClr val="435997"/>
                </a:solidFill>
                <a:latin typeface="Marianne"/>
              </a:rPr>
              <a:t>e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</p:txBody>
      </p:sp>
      <p:sp>
        <p:nvSpPr>
          <p:cNvPr id="174" name="Titre 8"/>
          <p:cNvSpPr/>
          <p:nvPr/>
        </p:nvSpPr>
        <p:spPr>
          <a:xfrm>
            <a:off x="448200" y="5245920"/>
            <a:ext cx="8680680" cy="935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pic>
        <p:nvPicPr>
          <p:cNvPr id="175" name="Image 4" descr=""/>
          <p:cNvPicPr/>
          <p:nvPr/>
        </p:nvPicPr>
        <p:blipFill>
          <a:blip r:embed="rId1"/>
          <a:stretch/>
        </p:blipFill>
        <p:spPr>
          <a:xfrm>
            <a:off x="179640" y="1080360"/>
            <a:ext cx="8717760" cy="3919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dt" idx="20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2023-2024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77" name="ZoneTexte 7"/>
          <p:cNvSpPr/>
          <p:nvPr/>
        </p:nvSpPr>
        <p:spPr>
          <a:xfrm>
            <a:off x="0" y="1338120"/>
            <a:ext cx="9143640" cy="460044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Valider les demandes d’orientation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dt" idx="21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2023-2024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79" name="Rectangle 6"/>
          <p:cNvSpPr/>
          <p:nvPr/>
        </p:nvSpPr>
        <p:spPr>
          <a:xfrm>
            <a:off x="5436000" y="121320"/>
            <a:ext cx="45716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Valider les demandes d’orientation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</p:txBody>
      </p:sp>
      <p:pic>
        <p:nvPicPr>
          <p:cNvPr id="180" name="Image 2" descr=""/>
          <p:cNvPicPr/>
          <p:nvPr/>
        </p:nvPicPr>
        <p:blipFill>
          <a:blip r:embed="rId1"/>
          <a:stretch/>
        </p:blipFill>
        <p:spPr>
          <a:xfrm>
            <a:off x="2034720" y="783360"/>
            <a:ext cx="6065640" cy="5401080"/>
          </a:xfrm>
          <a:prstGeom prst="rect">
            <a:avLst/>
          </a:prstGeom>
          <a:ln w="0">
            <a:noFill/>
          </a:ln>
        </p:spPr>
      </p:pic>
      <p:sp>
        <p:nvSpPr>
          <p:cNvPr id="181" name="Titre 8"/>
          <p:cNvSpPr/>
          <p:nvPr/>
        </p:nvSpPr>
        <p:spPr>
          <a:xfrm>
            <a:off x="414360" y="3213000"/>
            <a:ext cx="3240000" cy="100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90000"/>
              </a:lnSpc>
              <a:buNone/>
            </a:pPr>
            <a:br>
              <a:rPr sz="1400"/>
            </a:b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Les choix validés sont envoyés automatiquement à l’établissement pour le conseil de classe.</a:t>
            </a: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dt" idx="22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2023-2024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83" name="Rectangle 6"/>
          <p:cNvSpPr/>
          <p:nvPr/>
        </p:nvSpPr>
        <p:spPr>
          <a:xfrm>
            <a:off x="5629320" y="154080"/>
            <a:ext cx="45716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Valider les demandes d’orientation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</p:txBody>
      </p:sp>
      <p:pic>
        <p:nvPicPr>
          <p:cNvPr id="184" name="Image 3" descr=""/>
          <p:cNvPicPr/>
          <p:nvPr/>
        </p:nvPicPr>
        <p:blipFill>
          <a:blip r:embed="rId1"/>
          <a:stretch/>
        </p:blipFill>
        <p:spPr>
          <a:xfrm>
            <a:off x="2555640" y="564840"/>
            <a:ext cx="5193720" cy="5724360"/>
          </a:xfrm>
          <a:prstGeom prst="rect">
            <a:avLst/>
          </a:prstGeom>
          <a:ln w="0">
            <a:noFill/>
          </a:ln>
        </p:spPr>
      </p:pic>
      <p:sp>
        <p:nvSpPr>
          <p:cNvPr id="185" name="Rectangle 8"/>
          <p:cNvSpPr/>
          <p:nvPr/>
        </p:nvSpPr>
        <p:spPr>
          <a:xfrm>
            <a:off x="683640" y="1700640"/>
            <a:ext cx="2736000" cy="25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Un courriel avec le récapitulatif des choix validés est transmis à chaque représentant légal. 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Les choix peuvent être modifiés jusqu’à la fermeture du service. </a:t>
            </a: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dt" idx="23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2023-2024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87" name="ZoneTexte 5"/>
          <p:cNvSpPr/>
          <p:nvPr/>
        </p:nvSpPr>
        <p:spPr>
          <a:xfrm>
            <a:off x="0" y="1412640"/>
            <a:ext cx="9143640" cy="423468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Voir l’avis du conseil de classe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dt" idx="24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2023-2024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89" name="Rectangle 6"/>
          <p:cNvSpPr/>
          <p:nvPr/>
        </p:nvSpPr>
        <p:spPr>
          <a:xfrm>
            <a:off x="5913000" y="116640"/>
            <a:ext cx="4571640" cy="27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Voir l’avis du conseil de classe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90" name="Rectangle 9"/>
          <p:cNvSpPr/>
          <p:nvPr/>
        </p:nvSpPr>
        <p:spPr>
          <a:xfrm>
            <a:off x="611640" y="5785200"/>
            <a:ext cx="828072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L’un ou l’autre des représentants légaux peut voir l’avis du conseil de classe.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191" name="Image 3" descr=""/>
          <p:cNvPicPr/>
          <p:nvPr/>
        </p:nvPicPr>
        <p:blipFill>
          <a:blip r:embed="rId1"/>
          <a:stretch/>
        </p:blipFill>
        <p:spPr>
          <a:xfrm>
            <a:off x="484200" y="1051200"/>
            <a:ext cx="8175240" cy="4754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dt" idx="25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2023-2024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93" name="Rectangle 6"/>
          <p:cNvSpPr/>
          <p:nvPr/>
        </p:nvSpPr>
        <p:spPr>
          <a:xfrm>
            <a:off x="6012000" y="116640"/>
            <a:ext cx="4571640" cy="27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Voir l’avis du conseil de classe</a:t>
            </a:r>
            <a:endParaRPr b="0" lang="fr-FR" sz="1200" spc="-1" strike="noStrike">
              <a:latin typeface="Arial"/>
            </a:endParaRPr>
          </a:p>
        </p:txBody>
      </p:sp>
      <p:pic>
        <p:nvPicPr>
          <p:cNvPr id="194" name="Image 4" descr=""/>
          <p:cNvPicPr/>
          <p:nvPr/>
        </p:nvPicPr>
        <p:blipFill>
          <a:blip r:embed="rId1"/>
          <a:stretch/>
        </p:blipFill>
        <p:spPr>
          <a:xfrm>
            <a:off x="2699640" y="521280"/>
            <a:ext cx="4748760" cy="5657040"/>
          </a:xfrm>
          <a:prstGeom prst="rect">
            <a:avLst/>
          </a:prstGeom>
          <a:ln w="0">
            <a:noFill/>
          </a:ln>
        </p:spPr>
      </p:pic>
      <p:sp>
        <p:nvSpPr>
          <p:cNvPr id="195" name="Rectangle 9"/>
          <p:cNvSpPr/>
          <p:nvPr/>
        </p:nvSpPr>
        <p:spPr>
          <a:xfrm>
            <a:off x="539640" y="2565000"/>
            <a:ext cx="2880000" cy="20084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Indiquez au conseil de classe que vous avez bien pris connaissance de son avis et recommandation.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Si vous souhaitez discuter de cet avis provisoire, prenez contact avec le professeur principal.</a:t>
            </a: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dt" idx="9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2024-2025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35" name="ZoneTexte 13"/>
          <p:cNvSpPr/>
          <p:nvPr/>
        </p:nvSpPr>
        <p:spPr>
          <a:xfrm>
            <a:off x="0" y="1419480"/>
            <a:ext cx="9143640" cy="618444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Se connecter au service en ligne Orientation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2400" spc="-1" strike="noStrike">
                <a:solidFill>
                  <a:srgbClr val="ffffff"/>
                </a:solidFill>
                <a:latin typeface="Marianne"/>
              </a:rPr>
              <a:t>Compatible avec tous types de supports, tablettes,    smartphones, ordinateurs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2400" spc="-1" strike="noStrike">
                <a:solidFill>
                  <a:srgbClr val="ffffff"/>
                </a:solidFill>
                <a:latin typeface="Marianne"/>
              </a:rPr>
              <a:t>Accès avec l’adresse unique teleservices.education.gouv.fr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142C3E7-5E89-40F0-B5DA-B8FAACE0F7F0}" type="slidenum">
              <a:t>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dt" idx="10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2024-2025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37" name="Rectangle 3"/>
          <p:cNvSpPr/>
          <p:nvPr/>
        </p:nvSpPr>
        <p:spPr>
          <a:xfrm>
            <a:off x="4554720" y="257040"/>
            <a:ext cx="4571640" cy="27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Se connecter au service en ligne Orientation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38" name="Rectangle 5"/>
          <p:cNvSpPr/>
          <p:nvPr/>
        </p:nvSpPr>
        <p:spPr>
          <a:xfrm>
            <a:off x="180360" y="4874760"/>
            <a:ext cx="874800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 compte du représentant légal permet de formuler les choix et de prendre connaissance de l’avis du conseil de classe. </a:t>
            </a:r>
            <a:br>
              <a:rPr sz="1400"/>
            </a:b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 compte de l’élève permet de lire ce que le représentant légal a complété.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139" name="Image 2" descr=""/>
          <p:cNvPicPr/>
          <p:nvPr/>
        </p:nvPicPr>
        <p:blipFill>
          <a:blip r:embed="rId1"/>
          <a:stretch/>
        </p:blipFill>
        <p:spPr>
          <a:xfrm>
            <a:off x="479160" y="1484640"/>
            <a:ext cx="8150760" cy="26276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EE1F766-AC3F-49DC-B4AC-31F9CC3D6272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dt" idx="11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2024-2025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41" name="Rectangle 3"/>
          <p:cNvSpPr/>
          <p:nvPr/>
        </p:nvSpPr>
        <p:spPr>
          <a:xfrm>
            <a:off x="5328000" y="181800"/>
            <a:ext cx="4571640" cy="27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Se connecter au service en ligne Orientation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42" name="Rectangle 5"/>
          <p:cNvSpPr/>
          <p:nvPr/>
        </p:nvSpPr>
        <p:spPr>
          <a:xfrm>
            <a:off x="336240" y="5482800"/>
            <a:ext cx="838800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Se connecter avec mon compte ÉduConnect, l’identifiant et le mot de passe transmis par le chef d’établissement.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pic>
        <p:nvPicPr>
          <p:cNvPr id="143" name="Image 1" descr=""/>
          <p:cNvPicPr/>
          <p:nvPr/>
        </p:nvPicPr>
        <p:blipFill>
          <a:blip r:embed="rId1"/>
          <a:stretch/>
        </p:blipFill>
        <p:spPr>
          <a:xfrm>
            <a:off x="1064520" y="730080"/>
            <a:ext cx="6931440" cy="44996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06A0FD4-F12B-4841-86B0-89C7CA932E42}" type="slidenum">
              <a:t>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dt" idx="12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2024-2025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45" name="Rectangle 3"/>
          <p:cNvSpPr/>
          <p:nvPr/>
        </p:nvSpPr>
        <p:spPr>
          <a:xfrm>
            <a:off x="5436000" y="180000"/>
            <a:ext cx="4571640" cy="27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Se connecter au service en ligne Orientation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46" name="Rectangle 7"/>
          <p:cNvSpPr/>
          <p:nvPr/>
        </p:nvSpPr>
        <p:spPr>
          <a:xfrm>
            <a:off x="6681600" y="3392640"/>
            <a:ext cx="1864440" cy="143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Accès </a:t>
            </a: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aux s</a:t>
            </a: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ervices en ligne dans le menu Mes services.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47" name="Rectangle 8"/>
          <p:cNvSpPr/>
          <p:nvPr/>
        </p:nvSpPr>
        <p:spPr>
          <a:xfrm>
            <a:off x="6626160" y="1682280"/>
            <a:ext cx="226584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 Fil des événements indique l’action à faire.</a:t>
            </a: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pic>
        <p:nvPicPr>
          <p:cNvPr id="148" name="Image 1" descr=""/>
          <p:cNvPicPr/>
          <p:nvPr/>
        </p:nvPicPr>
        <p:blipFill>
          <a:blip r:embed="rId1"/>
          <a:stretch/>
        </p:blipFill>
        <p:spPr>
          <a:xfrm>
            <a:off x="1087560" y="836640"/>
            <a:ext cx="5550120" cy="53996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8F55AF7-77DC-42F6-A8A0-4529D0459EFA}" type="slidenum">
              <a:t>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dt" idx="13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2024-2025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50" name="Rectangle 3"/>
          <p:cNvSpPr/>
          <p:nvPr/>
        </p:nvSpPr>
        <p:spPr>
          <a:xfrm>
            <a:off x="5328000" y="188640"/>
            <a:ext cx="4571640" cy="27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Se connecter au service en ligne Orientation</a:t>
            </a:r>
            <a:endParaRPr b="0" lang="fr-FR" sz="1200" spc="-1" strike="noStrike">
              <a:latin typeface="Arial"/>
            </a:endParaRPr>
          </a:p>
        </p:txBody>
      </p:sp>
      <p:pic>
        <p:nvPicPr>
          <p:cNvPr id="151" name="Image 4" descr=""/>
          <p:cNvPicPr/>
          <p:nvPr/>
        </p:nvPicPr>
        <p:blipFill>
          <a:blip r:embed="rId1"/>
          <a:stretch/>
        </p:blipFill>
        <p:spPr>
          <a:xfrm>
            <a:off x="431640" y="1268640"/>
            <a:ext cx="8352000" cy="4681800"/>
          </a:xfrm>
          <a:prstGeom prst="rect">
            <a:avLst/>
          </a:prstGeom>
          <a:ln w="0">
            <a:noFill/>
          </a:ln>
        </p:spPr>
      </p:pic>
      <p:sp>
        <p:nvSpPr>
          <p:cNvPr id="152" name="Rectangle 9"/>
          <p:cNvSpPr/>
          <p:nvPr/>
        </p:nvSpPr>
        <p:spPr>
          <a:xfrm>
            <a:off x="1017000" y="3609720"/>
            <a:ext cx="5256360" cy="1260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Sur la page d’accueil de Scolarité services choisir Orientation à partir de la date indiquée par le chef d’établissement.</a:t>
            </a:r>
            <a:br>
              <a:rPr sz="1400"/>
            </a:b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6D152F3-55FB-4C49-B051-B2C2F554F864}" type="slidenum">
              <a:t>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dt" idx="14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2024-2025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54" name="Rectangle 3"/>
          <p:cNvSpPr/>
          <p:nvPr/>
        </p:nvSpPr>
        <p:spPr>
          <a:xfrm>
            <a:off x="5328000" y="188640"/>
            <a:ext cx="4571640" cy="27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Se connecter au service en ligne Orientation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55" name="Rectangle 7"/>
          <p:cNvSpPr/>
          <p:nvPr/>
        </p:nvSpPr>
        <p:spPr>
          <a:xfrm>
            <a:off x="4535640" y="614880"/>
            <a:ext cx="3456000" cy="298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 calendrier permet de voir toutes les étapes de l’orientation après la 3</a:t>
            </a:r>
            <a:r>
              <a:rPr b="1" lang="fr-FR" sz="14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. 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 bouton activé correspond à l’action à faire.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br>
              <a:rPr sz="1400"/>
            </a:b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pic>
        <p:nvPicPr>
          <p:cNvPr id="156" name="Image 10" descr=""/>
          <p:cNvPicPr/>
          <p:nvPr/>
        </p:nvPicPr>
        <p:blipFill>
          <a:blip r:embed="rId1"/>
          <a:stretch/>
        </p:blipFill>
        <p:spPr>
          <a:xfrm>
            <a:off x="4356000" y="3981960"/>
            <a:ext cx="4164840" cy="1835640"/>
          </a:xfrm>
          <a:prstGeom prst="rect">
            <a:avLst/>
          </a:prstGeom>
          <a:ln w="0">
            <a:noFill/>
          </a:ln>
        </p:spPr>
      </p:pic>
      <p:pic>
        <p:nvPicPr>
          <p:cNvPr id="157" name="Image 1" descr=""/>
          <p:cNvPicPr/>
          <p:nvPr/>
        </p:nvPicPr>
        <p:blipFill>
          <a:blip r:embed="rId2"/>
          <a:stretch/>
        </p:blipFill>
        <p:spPr>
          <a:xfrm>
            <a:off x="472680" y="1073160"/>
            <a:ext cx="3444120" cy="5291280"/>
          </a:xfrm>
          <a:prstGeom prst="rect">
            <a:avLst/>
          </a:prstGeom>
          <a:ln w="0">
            <a:noFill/>
          </a:ln>
        </p:spPr>
      </p:pic>
      <p:pic>
        <p:nvPicPr>
          <p:cNvPr id="158" name="Image 2" descr=""/>
          <p:cNvPicPr/>
          <p:nvPr/>
        </p:nvPicPr>
        <p:blipFill>
          <a:blip r:embed="rId3"/>
          <a:stretch/>
        </p:blipFill>
        <p:spPr>
          <a:xfrm>
            <a:off x="3917160" y="2018520"/>
            <a:ext cx="3905280" cy="17996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93732D7-6C39-4769-9677-E214CBDF4607}" type="slidenum">
              <a:t>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dt" idx="15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2024-2025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60" name="ZoneTexte 8"/>
          <p:cNvSpPr/>
          <p:nvPr/>
        </p:nvSpPr>
        <p:spPr>
          <a:xfrm>
            <a:off x="0" y="1412640"/>
            <a:ext cx="9143640" cy="545292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Demander sa voie d’orientation après la 3</a:t>
            </a:r>
            <a:r>
              <a:rPr b="1" lang="fr-FR" sz="3200" spc="-1" strike="noStrike" baseline="30000">
                <a:solidFill>
                  <a:srgbClr val="ffffff"/>
                </a:solidFill>
                <a:latin typeface="Marianne"/>
              </a:rPr>
              <a:t>e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fr-FR" sz="2400" spc="-1" strike="noStrike">
                <a:solidFill>
                  <a:srgbClr val="ffffff"/>
                </a:solidFill>
                <a:latin typeface="Marianne"/>
              </a:rPr>
              <a:t>Dialogue avec le conseil de classe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8B1E3F3-8F95-4EA8-A50A-EBFCA15625CF}" type="slidenum">
              <a:t>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dt" idx="16"/>
          </p:nvPr>
        </p:nvSpPr>
        <p:spPr>
          <a:xfrm>
            <a:off x="7614000" y="6378120"/>
            <a:ext cx="116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00"/>
                </a:solidFill>
                <a:latin typeface="Arial"/>
              </a:rPr>
              <a:t>2023-2024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62" name="Rectangle 6"/>
          <p:cNvSpPr/>
          <p:nvPr/>
        </p:nvSpPr>
        <p:spPr>
          <a:xfrm>
            <a:off x="5580000" y="260640"/>
            <a:ext cx="4571640" cy="63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Demander sa voie d’orientation après la 3</a:t>
            </a:r>
            <a:r>
              <a:rPr b="1" lang="fr-FR" sz="1200" spc="-1" strike="noStrike" baseline="30000">
                <a:solidFill>
                  <a:srgbClr val="435997"/>
                </a:solidFill>
                <a:latin typeface="Marianne"/>
              </a:rPr>
              <a:t>e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</p:txBody>
      </p:sp>
      <p:sp>
        <p:nvSpPr>
          <p:cNvPr id="163" name="Titre 8"/>
          <p:cNvSpPr/>
          <p:nvPr/>
        </p:nvSpPr>
        <p:spPr>
          <a:xfrm>
            <a:off x="758520" y="1700640"/>
            <a:ext cx="7776360" cy="3017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fr-FR" sz="1800" spc="-1" strike="noStrike">
                <a:solidFill>
                  <a:srgbClr val="00006d"/>
                </a:solidFill>
                <a:latin typeface="Marianne"/>
              </a:rPr>
              <a:t>Un seul des représentants légaux de l’élève peut faire la saisie des choix d’orientation.</a:t>
            </a:r>
            <a:br>
              <a:rPr sz="1800"/>
            </a:br>
            <a:br>
              <a:rPr sz="1800"/>
            </a:br>
            <a:br>
              <a:rPr sz="1800"/>
            </a:br>
            <a:r>
              <a:rPr b="1" lang="fr-FR" sz="1800" spc="-1" strike="noStrike">
                <a:solidFill>
                  <a:srgbClr val="00006d"/>
                </a:solidFill>
                <a:latin typeface="Marianne"/>
              </a:rPr>
              <a:t>L’un ou l’autre des représentants légaux pourra voir l’avis du conseil de classe sur les voies d’orientation choisies.</a:t>
            </a:r>
            <a:br>
              <a:rPr sz="1800"/>
            </a:br>
            <a:br>
              <a:rPr sz="1800"/>
            </a:br>
            <a:br>
              <a:rPr sz="1800"/>
            </a:br>
            <a:r>
              <a:rPr b="1" lang="fr-FR" sz="1800" spc="-1" strike="noStrike">
                <a:solidFill>
                  <a:srgbClr val="00006d"/>
                </a:solidFill>
                <a:latin typeface="Marianne"/>
              </a:rPr>
              <a:t>En cas de difficulté les responsables légaux peuvent s’adresser au chef d’établissement.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9E65780-3312-4505-9D55-7FD0C90573B4}"/>
</file>

<file path=customXml/itemProps2.xml><?xml version="1.0" encoding="utf-8"?>
<ds:datastoreItem xmlns:ds="http://schemas.openxmlformats.org/officeDocument/2006/customXml" ds:itemID="{4D416C5A-7AEB-4464-B116-D5E8F5627C91}"/>
</file>

<file path=customXml/itemProps3.xml><?xml version="1.0" encoding="utf-8"?>
<ds:datastoreItem xmlns:ds="http://schemas.openxmlformats.org/officeDocument/2006/customXml" ds:itemID="{24B279A5-87A2-445D-95C3-916EB9C5F0E3}"/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Manager>Client</Manager>
  <TotalTime>457</TotalTime>
  <Application>LibreOffice/7.3.3.2$Windows_X86_64 LibreOffice_project/d1d0ea68f081ee2800a922cac8f79445e4603348</Application>
  <AppVersion>15.0000</AppVersion>
  <Words>525</Words>
  <Paragraphs>110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2020-03-05T15:21:24Z</dcterms:created>
  <dc:creator>Microsoft Office User</dc:creator>
  <dc:description/>
  <dc:language>fr-FR</dc:language>
  <cp:lastModifiedBy>GERALDINE DEMONT</cp:lastModifiedBy>
  <dcterms:modified xsi:type="dcterms:W3CDTF">2024-11-12T06:54:43Z</dcterms:modified>
  <cp:revision>49</cp:revision>
  <dc:subject>Client</dc:subject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  <property fmtid="{D5CDD505-2E9C-101B-9397-08002B2CF9AE}" pid="3" name="PresentationFormat">
    <vt:lpwstr>Affichage à l'écran (4:3)</vt:lpwstr>
  </property>
  <property fmtid="{D5CDD505-2E9C-101B-9397-08002B2CF9AE}" pid="4" name="Slides">
    <vt:i4>18</vt:i4>
  </property>
</Properties>
</file>